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 Bold" panose="00000800000000000000" pitchFamily="2" charset="0"/>
      <p:regular r:id="rId16"/>
      <p:bold r:id="rId17"/>
    </p:embeddedFont>
    <p:embeddedFont>
      <p:font typeface="Montserrat Bold Italics" panose="020B0604020202020204" charset="0"/>
      <p:regular r:id="rId18"/>
    </p:embeddedFont>
    <p:embeddedFont>
      <p:font typeface="Regular Brush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60" y="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7830800" cy="8572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10858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67200" y="110475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10493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EA24E7-8352-4F7A-BCBF-CFA891847A75}"/>
              </a:ext>
            </a:extLst>
          </p:cNvPr>
          <p:cNvSpPr txBox="1"/>
          <p:nvPr userDrawn="1"/>
        </p:nvSpPr>
        <p:spPr>
          <a:xfrm>
            <a:off x="7086600" y="9606675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www.theitalianlesson.com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sv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8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jpeg"/><Relationship Id="rId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microsoft.com/office/2007/relationships/media" Target="../media/media4.mp3"/><Relationship Id="rId7" Type="http://schemas.openxmlformats.org/officeDocument/2006/relationships/image" Target="../media/image15.jpeg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jpeg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png"/><Relationship Id="rId4" Type="http://schemas.openxmlformats.org/officeDocument/2006/relationships/audio" Target="../media/media4.mp3"/><Relationship Id="rId9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7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5.png"/><Relationship Id="rId5" Type="http://schemas.microsoft.com/office/2007/relationships/media" Target="../media/media7.mp3"/><Relationship Id="rId10" Type="http://schemas.openxmlformats.org/officeDocument/2006/relationships/image" Target="../media/image18.jpeg"/><Relationship Id="rId4" Type="http://schemas.openxmlformats.org/officeDocument/2006/relationships/audio" Target="../media/media6.mp3"/><Relationship Id="rId9" Type="http://schemas.openxmlformats.org/officeDocument/2006/relationships/image" Target="../media/image17.jpe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microsoft.com/office/2007/relationships/media" Target="../media/media9.mp3"/><Relationship Id="rId7" Type="http://schemas.openxmlformats.org/officeDocument/2006/relationships/image" Target="../media/image4.jpeg"/><Relationship Id="rId12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9.jpeg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png"/><Relationship Id="rId4" Type="http://schemas.openxmlformats.org/officeDocument/2006/relationships/audio" Target="../media/media9.mp3"/><Relationship Id="rId9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0.jpeg"/><Relationship Id="rId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microsoft.com/office/2007/relationships/media" Target="../media/media12.mp3"/><Relationship Id="rId7" Type="http://schemas.openxmlformats.org/officeDocument/2006/relationships/image" Target="../media/image22.jpeg"/><Relationship Id="rId12" Type="http://schemas.openxmlformats.org/officeDocument/2006/relationships/image" Target="../media/image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1.jpeg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png"/><Relationship Id="rId4" Type="http://schemas.openxmlformats.org/officeDocument/2006/relationships/audio" Target="../media/media12.mp3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microsoft.com/office/2007/relationships/media" Target="../media/media14.mp3"/><Relationship Id="rId7" Type="http://schemas.openxmlformats.org/officeDocument/2006/relationships/image" Target="../media/image24.jpeg"/><Relationship Id="rId12" Type="http://schemas.openxmlformats.org/officeDocument/2006/relationships/image" Target="../media/image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3.jpeg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png"/><Relationship Id="rId4" Type="http://schemas.openxmlformats.org/officeDocument/2006/relationships/audio" Target="../media/media14.mp3"/><Relationship Id="rId9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5.jpeg"/><Relationship Id="rId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919" b="-83919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116002" y="682245"/>
            <a:ext cx="5888058" cy="5888035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99" r="-24999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236827" y="2068063"/>
            <a:ext cx="4502235" cy="4502217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E2B3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483868" y="2315102"/>
            <a:ext cx="4008155" cy="4008138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06" r="-24906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552746" y="2227965"/>
            <a:ext cx="4502235" cy="4502217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E2B3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2799786" y="2475004"/>
            <a:ext cx="4008155" cy="4008138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9168221">
            <a:off x="16177337" y="-2454694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172940">
            <a:off x="-1012953" y="8613371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703982" y="6964360"/>
            <a:ext cx="10883844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en-US" sz="10000" spc="480">
                <a:solidFill>
                  <a:srgbClr val="CE2B37"/>
                </a:solidFill>
                <a:latin typeface="Regular Brush"/>
              </a:rPr>
              <a:t>Come ti senti oggi?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45230" y="8564560"/>
            <a:ext cx="681697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Montserrat Bold Italics"/>
              </a:rPr>
              <a:t>HOW DO YOU FEEL TODAY?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943852" y="702261"/>
            <a:ext cx="7636147" cy="7636116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9284443" y="5609351"/>
            <a:ext cx="3497110" cy="349711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5F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437154" y="5783952"/>
            <a:ext cx="3147909" cy="314790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E2B37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-1481328" y="8229600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3284953"/>
            <a:ext cx="8115300" cy="1858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451"/>
              </a:lnSpc>
            </a:pPr>
            <a:r>
              <a:rPr lang="en-US" sz="12903" dirty="0" err="1">
                <a:solidFill>
                  <a:srgbClr val="CE2B37"/>
                </a:solidFill>
                <a:latin typeface="Regular Brush"/>
              </a:rPr>
              <a:t>Sono</a:t>
            </a:r>
            <a:r>
              <a:rPr lang="en-US" sz="12903" dirty="0">
                <a:solidFill>
                  <a:srgbClr val="CE2B37"/>
                </a:solidFill>
                <a:latin typeface="Regular Brush"/>
              </a:rPr>
              <a:t> </a:t>
            </a:r>
            <a:r>
              <a:rPr lang="en-US" sz="12903" dirty="0" err="1">
                <a:solidFill>
                  <a:srgbClr val="CE2B37"/>
                </a:solidFill>
                <a:latin typeface="Regular Brush"/>
              </a:rPr>
              <a:t>felice</a:t>
            </a:r>
            <a:r>
              <a:rPr lang="en-US" sz="12903" dirty="0">
                <a:solidFill>
                  <a:srgbClr val="CE2B37"/>
                </a:solidFill>
                <a:latin typeface="Regular Brush"/>
              </a:rPr>
              <a:t>!</a:t>
            </a:r>
          </a:p>
        </p:txBody>
      </p:sp>
      <p:sp>
        <p:nvSpPr>
          <p:cNvPr id="11" name="Freeform 11"/>
          <p:cNvSpPr/>
          <p:nvPr/>
        </p:nvSpPr>
        <p:spPr>
          <a:xfrm rot="9836446">
            <a:off x="16128942" y="-2057400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732528" flipH="1">
            <a:off x="8692544" y="2384650"/>
            <a:ext cx="543509" cy="1224808"/>
          </a:xfrm>
          <a:custGeom>
            <a:avLst/>
            <a:gdLst/>
            <a:ahLst/>
            <a:cxnLst/>
            <a:rect l="l" t="t" r="r" b="b"/>
            <a:pathLst>
              <a:path w="543509" h="1224808">
                <a:moveTo>
                  <a:pt x="543509" y="0"/>
                </a:moveTo>
                <a:lnTo>
                  <a:pt x="0" y="0"/>
                </a:lnTo>
                <a:lnTo>
                  <a:pt x="0" y="1224808"/>
                </a:lnTo>
                <a:lnTo>
                  <a:pt x="543509" y="1224808"/>
                </a:lnTo>
                <a:lnTo>
                  <a:pt x="54350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860696" y="6210207"/>
            <a:ext cx="2300825" cy="2295399"/>
          </a:xfrm>
          <a:custGeom>
            <a:avLst/>
            <a:gdLst/>
            <a:ahLst/>
            <a:cxnLst/>
            <a:rect l="l" t="t" r="r" b="b"/>
            <a:pathLst>
              <a:path w="2300825" h="2295399">
                <a:moveTo>
                  <a:pt x="0" y="0"/>
                </a:moveTo>
                <a:lnTo>
                  <a:pt x="2300825" y="0"/>
                </a:lnTo>
                <a:lnTo>
                  <a:pt x="2300825" y="2295399"/>
                </a:lnTo>
                <a:lnTo>
                  <a:pt x="0" y="22953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28700" y="6330544"/>
            <a:ext cx="7340751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HAPPY</a:t>
            </a:r>
          </a:p>
        </p:txBody>
      </p:sp>
      <p:pic>
        <p:nvPicPr>
          <p:cNvPr id="16" name="felice">
            <a:hlinkClick r:id="" action="ppaction://media"/>
            <a:extLst>
              <a:ext uri="{FF2B5EF4-FFF2-40B4-BE49-F238E27FC236}">
                <a16:creationId xmlns:a16="http://schemas.microsoft.com/office/drawing/2014/main" id="{E86C939E-53FB-40EA-B7D8-9A0AC05316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2901" y="512742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872398" y="838200"/>
            <a:ext cx="9056700" cy="1784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624"/>
              </a:lnSpc>
            </a:pPr>
            <a:r>
              <a:rPr lang="en-US" sz="10521">
                <a:solidFill>
                  <a:srgbClr val="CE2B37"/>
                </a:solidFill>
                <a:latin typeface="Regular Brush"/>
              </a:rPr>
              <a:t>Sono arrabbiata</a:t>
            </a:r>
          </a:p>
        </p:txBody>
      </p:sp>
      <p:sp>
        <p:nvSpPr>
          <p:cNvPr id="4" name="Freeform 4"/>
          <p:cNvSpPr/>
          <p:nvPr/>
        </p:nvSpPr>
        <p:spPr>
          <a:xfrm rot="-7718486" flipH="1">
            <a:off x="5855013" y="416296"/>
            <a:ext cx="543509" cy="1224808"/>
          </a:xfrm>
          <a:custGeom>
            <a:avLst/>
            <a:gdLst/>
            <a:ahLst/>
            <a:cxnLst/>
            <a:rect l="l" t="t" r="r" b="b"/>
            <a:pathLst>
              <a:path w="543509" h="1224808">
                <a:moveTo>
                  <a:pt x="543508" y="0"/>
                </a:moveTo>
                <a:lnTo>
                  <a:pt x="0" y="0"/>
                </a:lnTo>
                <a:lnTo>
                  <a:pt x="0" y="1224808"/>
                </a:lnTo>
                <a:lnTo>
                  <a:pt x="543508" y="1224808"/>
                </a:lnTo>
                <a:lnTo>
                  <a:pt x="5435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516719" y="3227480"/>
            <a:ext cx="7232120" cy="5835304"/>
            <a:chOff x="0" y="0"/>
            <a:chExt cx="9642826" cy="778040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/>
            <a:srcRect l="8635" r="8635"/>
            <a:stretch>
              <a:fillRect/>
            </a:stretch>
          </p:blipFill>
          <p:spPr>
            <a:xfrm>
              <a:off x="0" y="0"/>
              <a:ext cx="9642826" cy="778040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654962" y="5727036"/>
            <a:ext cx="7090562" cy="1297141"/>
            <a:chOff x="0" y="0"/>
            <a:chExt cx="2254937" cy="7085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54937" cy="708573"/>
            </a:xfrm>
            <a:custGeom>
              <a:avLst/>
              <a:gdLst/>
              <a:ahLst/>
              <a:cxnLst/>
              <a:rect l="l" t="t" r="r" b="b"/>
              <a:pathLst>
                <a:path w="2254937" h="708573">
                  <a:moveTo>
                    <a:pt x="2130477" y="708573"/>
                  </a:moveTo>
                  <a:lnTo>
                    <a:pt x="124460" y="708573"/>
                  </a:lnTo>
                  <a:cubicBezTo>
                    <a:pt x="55880" y="708573"/>
                    <a:pt x="0" y="652693"/>
                    <a:pt x="0" y="58411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30477" y="0"/>
                  </a:lnTo>
                  <a:cubicBezTo>
                    <a:pt x="2199057" y="0"/>
                    <a:pt x="2254937" y="55880"/>
                    <a:pt x="2254937" y="124460"/>
                  </a:cubicBezTo>
                  <a:lnTo>
                    <a:pt x="2254937" y="584113"/>
                  </a:lnTo>
                  <a:cubicBezTo>
                    <a:pt x="2254937" y="652693"/>
                    <a:pt x="2199057" y="708573"/>
                    <a:pt x="2130477" y="708573"/>
                  </a:cubicBezTo>
                  <a:close/>
                </a:path>
              </a:pathLst>
            </a:custGeom>
            <a:solidFill>
              <a:srgbClr val="CE2B37"/>
            </a:solidFill>
          </p:spPr>
        </p:sp>
      </p:grpSp>
      <p:sp>
        <p:nvSpPr>
          <p:cNvPr id="9" name="Freeform 9"/>
          <p:cNvSpPr/>
          <p:nvPr/>
        </p:nvSpPr>
        <p:spPr>
          <a:xfrm rot="-7694944">
            <a:off x="16979437" y="7200900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271197">
            <a:off x="-976716" y="8520603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9836446">
            <a:off x="16806672" y="-2218043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06696" y="6019600"/>
            <a:ext cx="7340751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FFFFFF"/>
                </a:solidFill>
                <a:latin typeface="Montserrat Bold Italics"/>
              </a:rPr>
              <a:t>I AM ANGRY</a:t>
            </a:r>
          </a:p>
        </p:txBody>
      </p:sp>
      <p:pic>
        <p:nvPicPr>
          <p:cNvPr id="14" name="arrabbiata">
            <a:hlinkClick r:id="" action="ppaction://media"/>
            <a:extLst>
              <a:ext uri="{FF2B5EF4-FFF2-40B4-BE49-F238E27FC236}">
                <a16:creationId xmlns:a16="http://schemas.microsoft.com/office/drawing/2014/main" id="{87C47C8D-35FB-4745-8E08-77EBA4D1D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16719" y="276633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108450" y="233799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533242" y="233799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9168221">
            <a:off x="16177337" y="-2454694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832280">
            <a:off x="-788628" y="860916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004128">
            <a:off x="16993225" y="790267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65535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stressato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1" name="Freeform 11"/>
          <p:cNvSpPr/>
          <p:nvPr/>
        </p:nvSpPr>
        <p:spPr>
          <a:xfrm rot="2098713">
            <a:off x="2525373" y="1811058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625592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rilassata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108450" y="8902294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STRESSED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33242" y="8902294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RELAXED</a:t>
            </a:r>
          </a:p>
        </p:txBody>
      </p:sp>
      <p:sp>
        <p:nvSpPr>
          <p:cNvPr id="16" name="Freeform 16"/>
          <p:cNvSpPr/>
          <p:nvPr/>
        </p:nvSpPr>
        <p:spPr>
          <a:xfrm rot="-8616250">
            <a:off x="14775478" y="8177825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7" name="stressato">
            <a:hlinkClick r:id="" action="ppaction://media"/>
            <a:extLst>
              <a:ext uri="{FF2B5EF4-FFF2-40B4-BE49-F238E27FC236}">
                <a16:creationId xmlns:a16="http://schemas.microsoft.com/office/drawing/2014/main" id="{C750B16A-07CE-456C-BAD4-198FB4651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5416" y="1850578"/>
            <a:ext cx="406400" cy="406400"/>
          </a:xfrm>
          <a:prstGeom prst="rect">
            <a:avLst/>
          </a:prstGeom>
        </p:spPr>
      </p:pic>
      <p:pic>
        <p:nvPicPr>
          <p:cNvPr id="19" name="rilassato">
            <a:hlinkClick r:id="" action="ppaction://media"/>
            <a:extLst>
              <a:ext uri="{FF2B5EF4-FFF2-40B4-BE49-F238E27FC236}">
                <a16:creationId xmlns:a16="http://schemas.microsoft.com/office/drawing/2014/main" id="{226D2D53-0030-4BE7-86D8-063666FA84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21660" y="184806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0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120087" y="939028"/>
            <a:ext cx="4047825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2"/>
              </a:lnSpc>
            </a:pPr>
            <a:r>
              <a:rPr lang="en-US" sz="5213" spc="250" dirty="0" err="1">
                <a:solidFill>
                  <a:srgbClr val="CE2B37"/>
                </a:solidFill>
                <a:latin typeface="Regular Brush"/>
              </a:rPr>
              <a:t>Sono</a:t>
            </a:r>
            <a:r>
              <a:rPr lang="en-US" sz="5213" spc="250" dirty="0">
                <a:solidFill>
                  <a:srgbClr val="CE2B37"/>
                </a:solidFill>
                <a:latin typeface="Regular Brush"/>
              </a:rPr>
              <a:t> </a:t>
            </a:r>
            <a:r>
              <a:rPr lang="en-US" sz="5213" spc="250" dirty="0" err="1">
                <a:solidFill>
                  <a:srgbClr val="CE2B37"/>
                </a:solidFill>
                <a:latin typeface="Regular Brush"/>
              </a:rPr>
              <a:t>sorpreso</a:t>
            </a:r>
            <a:endParaRPr lang="en-US" sz="5213" spc="250" dirty="0">
              <a:solidFill>
                <a:srgbClr val="CE2B37"/>
              </a:solidFill>
              <a:latin typeface="Regular Brush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116002" y="1817350"/>
            <a:ext cx="5888058" cy="5888035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1300" r="-21300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236827" y="3203168"/>
            <a:ext cx="4502235" cy="4502217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E2B3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483868" y="3450207"/>
            <a:ext cx="4008155" cy="4008138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24999" r="-2499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552746" y="3363070"/>
            <a:ext cx="4502235" cy="4502217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E2B3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2799786" y="3610110"/>
            <a:ext cx="4008155" cy="4008138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l="-24976" r="-24976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rot="9168221">
            <a:off x="16177337" y="-2454694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172940">
            <a:off x="-1012953" y="8613371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44643" y="8179147"/>
            <a:ext cx="4605365" cy="53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 Bold"/>
              </a:rPr>
              <a:t>I AM EXCITED</a:t>
            </a:r>
          </a:p>
        </p:txBody>
      </p:sp>
      <p:sp>
        <p:nvSpPr>
          <p:cNvPr id="18" name="TextBox 18"/>
          <p:cNvSpPr txBox="1"/>
          <p:nvPr/>
        </p:nvSpPr>
        <p:spPr>
          <a:xfrm rot="1937629">
            <a:off x="12344360" y="2618647"/>
            <a:ext cx="5155226" cy="1714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2"/>
              </a:lnSpc>
            </a:pPr>
            <a:r>
              <a:rPr lang="en-US" sz="5213" spc="250">
                <a:solidFill>
                  <a:srgbClr val="CE2B37"/>
                </a:solidFill>
                <a:latin typeface="Regular Brush"/>
              </a:rPr>
              <a:t>Sono imbarazzata</a:t>
            </a:r>
          </a:p>
        </p:txBody>
      </p:sp>
      <p:sp>
        <p:nvSpPr>
          <p:cNvPr id="19" name="TextBox 19"/>
          <p:cNvSpPr txBox="1"/>
          <p:nvPr/>
        </p:nvSpPr>
        <p:spPr>
          <a:xfrm rot="-1441352">
            <a:off x="1240333" y="2679806"/>
            <a:ext cx="4820974" cy="157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2"/>
              </a:lnSpc>
            </a:pPr>
            <a:r>
              <a:rPr lang="en-US" sz="5213" spc="250" dirty="0" err="1">
                <a:solidFill>
                  <a:srgbClr val="CE2B37"/>
                </a:solidFill>
                <a:latin typeface="Regular Brush"/>
              </a:rPr>
              <a:t>Sono</a:t>
            </a:r>
            <a:r>
              <a:rPr lang="en-US" sz="5213" spc="250" dirty="0">
                <a:solidFill>
                  <a:srgbClr val="CE2B37"/>
                </a:solidFill>
                <a:latin typeface="Regular Brush"/>
              </a:rPr>
              <a:t> </a:t>
            </a:r>
            <a:r>
              <a:rPr lang="en-US" sz="5213" spc="250" dirty="0" err="1">
                <a:solidFill>
                  <a:srgbClr val="CE2B37"/>
                </a:solidFill>
                <a:latin typeface="Regular Brush"/>
              </a:rPr>
              <a:t>emozionato</a:t>
            </a:r>
            <a:endParaRPr lang="en-US" sz="5213" spc="250" dirty="0">
              <a:solidFill>
                <a:srgbClr val="CE2B37"/>
              </a:solidFill>
              <a:latin typeface="Regular Brush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41318" y="8179147"/>
            <a:ext cx="460536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 Bold"/>
              </a:rPr>
              <a:t>I AM SURPRISED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437993" y="8179147"/>
            <a:ext cx="460536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 Bold"/>
              </a:rPr>
              <a:t>I AM EMBARASSED</a:t>
            </a:r>
          </a:p>
        </p:txBody>
      </p:sp>
      <p:pic>
        <p:nvPicPr>
          <p:cNvPr id="22" name="emozionato">
            <a:hlinkClick r:id="" action="ppaction://media"/>
            <a:extLst>
              <a:ext uri="{FF2B5EF4-FFF2-40B4-BE49-F238E27FC236}">
                <a16:creationId xmlns:a16="http://schemas.microsoft.com/office/drawing/2014/main" id="{989CB09D-731B-4C42-AA6E-F00C9E8851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70451" y="4354967"/>
            <a:ext cx="406400" cy="406400"/>
          </a:xfrm>
          <a:prstGeom prst="rect">
            <a:avLst/>
          </a:prstGeom>
        </p:spPr>
      </p:pic>
      <p:pic>
        <p:nvPicPr>
          <p:cNvPr id="23" name="sorpreso">
            <a:hlinkClick r:id="" action="ppaction://media"/>
            <a:extLst>
              <a:ext uri="{FF2B5EF4-FFF2-40B4-BE49-F238E27FC236}">
                <a16:creationId xmlns:a16="http://schemas.microsoft.com/office/drawing/2014/main" id="{B73A3CFE-6959-45BC-BF50-D4E2806AE0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56831" y="532628"/>
            <a:ext cx="406400" cy="406400"/>
          </a:xfrm>
          <a:prstGeom prst="rect">
            <a:avLst/>
          </a:prstGeom>
        </p:spPr>
      </p:pic>
      <p:pic>
        <p:nvPicPr>
          <p:cNvPr id="24" name="imbarazzata">
            <a:hlinkClick r:id="" action="ppaction://media"/>
            <a:extLst>
              <a:ext uri="{FF2B5EF4-FFF2-40B4-BE49-F238E27FC236}">
                <a16:creationId xmlns:a16="http://schemas.microsoft.com/office/drawing/2014/main" id="{7D57921D-2F5A-4878-BCEC-5487637030E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891339" y="435496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4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0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108450" y="233799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746" r="21746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533242" y="233799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40" r="21640"/>
            <a:stretch>
              <a:fillRect/>
            </a:stretch>
          </p:blipFill>
          <p:spPr>
            <a:xfrm flipH="1"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9168221">
            <a:off x="16177337" y="-2454694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832280">
            <a:off x="-788628" y="860916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004128">
            <a:off x="16993225" y="790267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65535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nervoso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1" name="Freeform 11"/>
          <p:cNvSpPr/>
          <p:nvPr/>
        </p:nvSpPr>
        <p:spPr>
          <a:xfrm rot="2098713">
            <a:off x="2525373" y="1811058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533242" y="8902294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CONFUSED</a:t>
            </a:r>
          </a:p>
        </p:txBody>
      </p:sp>
      <p:sp>
        <p:nvSpPr>
          <p:cNvPr id="14" name="Freeform 14"/>
          <p:cNvSpPr/>
          <p:nvPr/>
        </p:nvSpPr>
        <p:spPr>
          <a:xfrm rot="-8616250">
            <a:off x="14775478" y="8177825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625592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confusa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108450" y="8902294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NERVOUS</a:t>
            </a:r>
          </a:p>
        </p:txBody>
      </p:sp>
      <p:pic>
        <p:nvPicPr>
          <p:cNvPr id="17" name="nervoso">
            <a:hlinkClick r:id="" action="ppaction://media"/>
            <a:extLst>
              <a:ext uri="{FF2B5EF4-FFF2-40B4-BE49-F238E27FC236}">
                <a16:creationId xmlns:a16="http://schemas.microsoft.com/office/drawing/2014/main" id="{B40E11AD-DE70-448A-8E65-22D80A3AC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40061" y="1808304"/>
            <a:ext cx="406400" cy="406400"/>
          </a:xfrm>
          <a:prstGeom prst="rect">
            <a:avLst/>
          </a:prstGeom>
        </p:spPr>
      </p:pic>
      <p:pic>
        <p:nvPicPr>
          <p:cNvPr id="18" name="confusa">
            <a:hlinkClick r:id="" action="ppaction://media"/>
            <a:extLst>
              <a:ext uri="{FF2B5EF4-FFF2-40B4-BE49-F238E27FC236}">
                <a16:creationId xmlns:a16="http://schemas.microsoft.com/office/drawing/2014/main" id="{D6F417DB-339D-4662-8447-D1004D0898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24860" y="182368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419097" y="987345"/>
            <a:ext cx="9056700" cy="1634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374"/>
              </a:lnSpc>
            </a:pPr>
            <a:r>
              <a:rPr lang="en-US" sz="9621">
                <a:solidFill>
                  <a:srgbClr val="CE2B37"/>
                </a:solidFill>
                <a:latin typeface="Regular Brush"/>
              </a:rPr>
              <a:t>Sono preoccupato</a:t>
            </a:r>
          </a:p>
        </p:txBody>
      </p:sp>
      <p:sp>
        <p:nvSpPr>
          <p:cNvPr id="4" name="Freeform 4"/>
          <p:cNvSpPr/>
          <p:nvPr/>
        </p:nvSpPr>
        <p:spPr>
          <a:xfrm rot="-7718486" flipH="1">
            <a:off x="6357291" y="683360"/>
            <a:ext cx="543509" cy="1224808"/>
          </a:xfrm>
          <a:custGeom>
            <a:avLst/>
            <a:gdLst/>
            <a:ahLst/>
            <a:cxnLst/>
            <a:rect l="l" t="t" r="r" b="b"/>
            <a:pathLst>
              <a:path w="543509" h="1224808">
                <a:moveTo>
                  <a:pt x="543509" y="0"/>
                </a:moveTo>
                <a:lnTo>
                  <a:pt x="0" y="0"/>
                </a:lnTo>
                <a:lnTo>
                  <a:pt x="0" y="1224808"/>
                </a:lnTo>
                <a:lnTo>
                  <a:pt x="543509" y="1224808"/>
                </a:lnTo>
                <a:lnTo>
                  <a:pt x="54350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516719" y="3227480"/>
            <a:ext cx="7232120" cy="5835304"/>
            <a:chOff x="0" y="0"/>
            <a:chExt cx="9642826" cy="778040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/>
            <a:srcRect l="8687" r="8687"/>
            <a:stretch>
              <a:fillRect/>
            </a:stretch>
          </p:blipFill>
          <p:spPr>
            <a:xfrm>
              <a:off x="0" y="0"/>
              <a:ext cx="9642826" cy="778040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654962" y="5727036"/>
            <a:ext cx="7090562" cy="1297141"/>
            <a:chOff x="0" y="0"/>
            <a:chExt cx="2254937" cy="7085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54937" cy="708573"/>
            </a:xfrm>
            <a:custGeom>
              <a:avLst/>
              <a:gdLst/>
              <a:ahLst/>
              <a:cxnLst/>
              <a:rect l="l" t="t" r="r" b="b"/>
              <a:pathLst>
                <a:path w="2254937" h="708573">
                  <a:moveTo>
                    <a:pt x="2130477" y="708573"/>
                  </a:moveTo>
                  <a:lnTo>
                    <a:pt x="124460" y="708573"/>
                  </a:lnTo>
                  <a:cubicBezTo>
                    <a:pt x="55880" y="708573"/>
                    <a:pt x="0" y="652693"/>
                    <a:pt x="0" y="58411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30477" y="0"/>
                  </a:lnTo>
                  <a:cubicBezTo>
                    <a:pt x="2199057" y="0"/>
                    <a:pt x="2254937" y="55880"/>
                    <a:pt x="2254937" y="124460"/>
                  </a:cubicBezTo>
                  <a:lnTo>
                    <a:pt x="2254937" y="584113"/>
                  </a:lnTo>
                  <a:cubicBezTo>
                    <a:pt x="2254937" y="652693"/>
                    <a:pt x="2199057" y="708573"/>
                    <a:pt x="2130477" y="708573"/>
                  </a:cubicBezTo>
                  <a:close/>
                </a:path>
              </a:pathLst>
            </a:custGeom>
            <a:solidFill>
              <a:srgbClr val="CE2B37"/>
            </a:solidFill>
          </p:spPr>
        </p:sp>
      </p:grpSp>
      <p:sp>
        <p:nvSpPr>
          <p:cNvPr id="9" name="Freeform 9"/>
          <p:cNvSpPr/>
          <p:nvPr/>
        </p:nvSpPr>
        <p:spPr>
          <a:xfrm rot="-7694944">
            <a:off x="16979437" y="7200900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271197">
            <a:off x="-976716" y="8520603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9836446">
            <a:off x="16806672" y="-2218043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281459" y="6019600"/>
            <a:ext cx="7340751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FFFFFF"/>
                </a:solidFill>
                <a:latin typeface="Montserrat Bold Italics"/>
              </a:rPr>
              <a:t>I AM WORRIED</a:t>
            </a:r>
          </a:p>
        </p:txBody>
      </p:sp>
      <p:pic>
        <p:nvPicPr>
          <p:cNvPr id="14" name="preoccupato">
            <a:hlinkClick r:id="" action="ppaction://media"/>
            <a:extLst>
              <a:ext uri="{FF2B5EF4-FFF2-40B4-BE49-F238E27FC236}">
                <a16:creationId xmlns:a16="http://schemas.microsoft.com/office/drawing/2014/main" id="{6392853D-AB0A-4F5C-BC81-88F3E13816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32485" y="262207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108450" y="233799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16766" r="16766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533242" y="233799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22" r="21622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9168221">
            <a:off x="16177337" y="-2454694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832280">
            <a:off x="-788628" y="860916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004128">
            <a:off x="16993225" y="790267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65535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triste</a:t>
            </a:r>
          </a:p>
        </p:txBody>
      </p:sp>
      <p:sp>
        <p:nvSpPr>
          <p:cNvPr id="11" name="Freeform 11"/>
          <p:cNvSpPr/>
          <p:nvPr/>
        </p:nvSpPr>
        <p:spPr>
          <a:xfrm rot="2098713">
            <a:off x="2525373" y="1811058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533242" y="8902294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DISAPPOINTED</a:t>
            </a:r>
          </a:p>
        </p:txBody>
      </p:sp>
      <p:sp>
        <p:nvSpPr>
          <p:cNvPr id="14" name="Freeform 14"/>
          <p:cNvSpPr/>
          <p:nvPr/>
        </p:nvSpPr>
        <p:spPr>
          <a:xfrm rot="-8616250">
            <a:off x="14775478" y="8177825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625592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delusa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108450" y="8902294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SAD</a:t>
            </a:r>
          </a:p>
        </p:txBody>
      </p:sp>
      <p:pic>
        <p:nvPicPr>
          <p:cNvPr id="17" name="triste">
            <a:hlinkClick r:id="" action="ppaction://media"/>
            <a:extLst>
              <a:ext uri="{FF2B5EF4-FFF2-40B4-BE49-F238E27FC236}">
                <a16:creationId xmlns:a16="http://schemas.microsoft.com/office/drawing/2014/main" id="{507ED0C1-4855-46F7-8FC8-B73936FA89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83811" y="1851892"/>
            <a:ext cx="406400" cy="406400"/>
          </a:xfrm>
          <a:prstGeom prst="rect">
            <a:avLst/>
          </a:prstGeom>
        </p:spPr>
      </p:pic>
      <p:pic>
        <p:nvPicPr>
          <p:cNvPr id="18" name="delusa">
            <a:hlinkClick r:id="" action="ppaction://media"/>
            <a:extLst>
              <a:ext uri="{FF2B5EF4-FFF2-40B4-BE49-F238E27FC236}">
                <a16:creationId xmlns:a16="http://schemas.microsoft.com/office/drawing/2014/main" id="{193774D6-C1A1-4039-ADB2-400BE356BA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42158" y="184865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4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108450" y="233799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10293084" y="233799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516" r="21516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9168221">
            <a:off x="16177337" y="-2454694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832280">
            <a:off x="-788628" y="860916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004128">
            <a:off x="16993225" y="7902677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65535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stanco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1" name="Freeform 11"/>
          <p:cNvSpPr/>
          <p:nvPr/>
        </p:nvSpPr>
        <p:spPr>
          <a:xfrm rot="2098713">
            <a:off x="2525373" y="1811058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487269" y="8902294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SCARED</a:t>
            </a:r>
          </a:p>
        </p:txBody>
      </p:sp>
      <p:sp>
        <p:nvSpPr>
          <p:cNvPr id="14" name="Freeform 14"/>
          <p:cNvSpPr/>
          <p:nvPr/>
        </p:nvSpPr>
        <p:spPr>
          <a:xfrm rot="-8616250">
            <a:off x="14775478" y="8177825"/>
            <a:ext cx="467653" cy="1053866"/>
          </a:xfrm>
          <a:custGeom>
            <a:avLst/>
            <a:gdLst/>
            <a:ahLst/>
            <a:cxnLst/>
            <a:rect l="l" t="t" r="r" b="b"/>
            <a:pathLst>
              <a:path w="467653" h="1053866">
                <a:moveTo>
                  <a:pt x="0" y="0"/>
                </a:moveTo>
                <a:lnTo>
                  <a:pt x="467653" y="0"/>
                </a:lnTo>
                <a:lnTo>
                  <a:pt x="467653" y="1053866"/>
                </a:lnTo>
                <a:lnTo>
                  <a:pt x="0" y="1053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462400" y="666148"/>
            <a:ext cx="6878465" cy="102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Sono</a:t>
            </a:r>
            <a:r>
              <a:rPr lang="en-US" sz="6600" dirty="0">
                <a:solidFill>
                  <a:srgbClr val="CE2B37"/>
                </a:solidFill>
                <a:latin typeface="Regular Brush Bold Italics"/>
              </a:rPr>
              <a:t> </a:t>
            </a:r>
            <a:r>
              <a:rPr lang="en-US" sz="6600" dirty="0" err="1">
                <a:solidFill>
                  <a:srgbClr val="CE2B37"/>
                </a:solidFill>
                <a:latin typeface="Regular Brush Bold Italics"/>
              </a:rPr>
              <a:t>spaventato</a:t>
            </a:r>
            <a:endParaRPr lang="en-US" sz="6600" dirty="0">
              <a:solidFill>
                <a:srgbClr val="CE2B37"/>
              </a:solidFill>
              <a:latin typeface="Regular Brush Bold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108450" y="8902294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000000"/>
                </a:solidFill>
                <a:latin typeface="Montserrat Bold Italics"/>
              </a:rPr>
              <a:t>I AM TIRED</a:t>
            </a:r>
          </a:p>
        </p:txBody>
      </p:sp>
      <p:pic>
        <p:nvPicPr>
          <p:cNvPr id="17" name="stanco">
            <a:hlinkClick r:id="" action="ppaction://media"/>
            <a:extLst>
              <a:ext uri="{FF2B5EF4-FFF2-40B4-BE49-F238E27FC236}">
                <a16:creationId xmlns:a16="http://schemas.microsoft.com/office/drawing/2014/main" id="{6C642640-7E73-4B03-807B-FDC6ED6C6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05200" y="1817120"/>
            <a:ext cx="406400" cy="406400"/>
          </a:xfrm>
          <a:prstGeom prst="rect">
            <a:avLst/>
          </a:prstGeom>
        </p:spPr>
      </p:pic>
      <p:pic>
        <p:nvPicPr>
          <p:cNvPr id="18" name="spaventato">
            <a:hlinkClick r:id="" action="ppaction://media"/>
            <a:extLst>
              <a:ext uri="{FF2B5EF4-FFF2-40B4-BE49-F238E27FC236}">
                <a16:creationId xmlns:a16="http://schemas.microsoft.com/office/drawing/2014/main" id="{C69622C2-077D-4CAF-9498-7E4518C6D2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34450" y="181843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1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692138" y="987345"/>
            <a:ext cx="9056700" cy="1634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374"/>
              </a:lnSpc>
            </a:pPr>
            <a:r>
              <a:rPr lang="en-US" sz="9621">
                <a:solidFill>
                  <a:srgbClr val="CE2B37"/>
                </a:solidFill>
                <a:latin typeface="Regular Brush"/>
              </a:rPr>
              <a:t>Sono orgogliosa</a:t>
            </a:r>
          </a:p>
        </p:txBody>
      </p:sp>
      <p:sp>
        <p:nvSpPr>
          <p:cNvPr id="4" name="Freeform 4"/>
          <p:cNvSpPr/>
          <p:nvPr/>
        </p:nvSpPr>
        <p:spPr>
          <a:xfrm rot="-7718486" flipH="1">
            <a:off x="6986082" y="546391"/>
            <a:ext cx="543509" cy="1224808"/>
          </a:xfrm>
          <a:custGeom>
            <a:avLst/>
            <a:gdLst/>
            <a:ahLst/>
            <a:cxnLst/>
            <a:rect l="l" t="t" r="r" b="b"/>
            <a:pathLst>
              <a:path w="543509" h="1224808">
                <a:moveTo>
                  <a:pt x="543508" y="0"/>
                </a:moveTo>
                <a:lnTo>
                  <a:pt x="0" y="0"/>
                </a:lnTo>
                <a:lnTo>
                  <a:pt x="0" y="1224808"/>
                </a:lnTo>
                <a:lnTo>
                  <a:pt x="543508" y="1224808"/>
                </a:lnTo>
                <a:lnTo>
                  <a:pt x="5435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516719" y="3227480"/>
            <a:ext cx="7232120" cy="5835304"/>
            <a:chOff x="0" y="0"/>
            <a:chExt cx="9642826" cy="778040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/>
            <a:srcRect l="4659" r="4659"/>
            <a:stretch>
              <a:fillRect/>
            </a:stretch>
          </p:blipFill>
          <p:spPr>
            <a:xfrm>
              <a:off x="0" y="0"/>
              <a:ext cx="9642826" cy="778040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654962" y="5727036"/>
            <a:ext cx="7090562" cy="1297141"/>
            <a:chOff x="0" y="0"/>
            <a:chExt cx="2254937" cy="7085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54937" cy="708573"/>
            </a:xfrm>
            <a:custGeom>
              <a:avLst/>
              <a:gdLst/>
              <a:ahLst/>
              <a:cxnLst/>
              <a:rect l="l" t="t" r="r" b="b"/>
              <a:pathLst>
                <a:path w="2254937" h="708573">
                  <a:moveTo>
                    <a:pt x="2130477" y="708573"/>
                  </a:moveTo>
                  <a:lnTo>
                    <a:pt x="124460" y="708573"/>
                  </a:lnTo>
                  <a:cubicBezTo>
                    <a:pt x="55880" y="708573"/>
                    <a:pt x="0" y="652693"/>
                    <a:pt x="0" y="58411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30477" y="0"/>
                  </a:lnTo>
                  <a:cubicBezTo>
                    <a:pt x="2199057" y="0"/>
                    <a:pt x="2254937" y="55880"/>
                    <a:pt x="2254937" y="124460"/>
                  </a:cubicBezTo>
                  <a:lnTo>
                    <a:pt x="2254937" y="584113"/>
                  </a:lnTo>
                  <a:cubicBezTo>
                    <a:pt x="2254937" y="652693"/>
                    <a:pt x="2199057" y="708573"/>
                    <a:pt x="2130477" y="708573"/>
                  </a:cubicBezTo>
                  <a:close/>
                </a:path>
              </a:pathLst>
            </a:custGeom>
            <a:solidFill>
              <a:srgbClr val="CE2B37"/>
            </a:solidFill>
          </p:spPr>
        </p:sp>
      </p:grpSp>
      <p:sp>
        <p:nvSpPr>
          <p:cNvPr id="9" name="Freeform 9"/>
          <p:cNvSpPr/>
          <p:nvPr/>
        </p:nvSpPr>
        <p:spPr>
          <a:xfrm rot="-7694944">
            <a:off x="16979437" y="7200900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271197">
            <a:off x="-976716" y="8520603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9836446">
            <a:off x="16806672" y="-2218043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-84201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451321" y="6019600"/>
            <a:ext cx="380651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>
                <a:solidFill>
                  <a:srgbClr val="FFFFFF"/>
                </a:solidFill>
                <a:latin typeface="Montserrat Bold Italics"/>
              </a:rPr>
              <a:t>I AM PROUD</a:t>
            </a:r>
          </a:p>
        </p:txBody>
      </p:sp>
      <p:pic>
        <p:nvPicPr>
          <p:cNvPr id="14" name="orgogliosa">
            <a:hlinkClick r:id="" action="ppaction://media"/>
            <a:extLst>
              <a:ext uri="{FF2B5EF4-FFF2-40B4-BE49-F238E27FC236}">
                <a16:creationId xmlns:a16="http://schemas.microsoft.com/office/drawing/2014/main" id="{C6AFE109-BA2E-44A0-A16E-D59FCD6F2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48250" y="259811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87</Words>
  <Application>Microsoft Office PowerPoint</Application>
  <PresentationFormat>Custom</PresentationFormat>
  <Paragraphs>32</Paragraphs>
  <Slides>10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Montserrat Bold</vt:lpstr>
      <vt:lpstr>Arial</vt:lpstr>
      <vt:lpstr>Regular Brush</vt:lpstr>
      <vt:lpstr>Regular Brush Bold Italics</vt:lpstr>
      <vt:lpstr>Montserrat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ti senti oggi?</dc:title>
  <dc:creator>Daniele</dc:creator>
  <cp:lastModifiedBy>Ciao Fantastica !!!</cp:lastModifiedBy>
  <cp:revision>5</cp:revision>
  <dcterms:created xsi:type="dcterms:W3CDTF">2006-08-16T00:00:00Z</dcterms:created>
  <dcterms:modified xsi:type="dcterms:W3CDTF">2024-07-04T14:10:06Z</dcterms:modified>
  <dc:identifier>DAFti2JBhnA</dc:identifier>
</cp:coreProperties>
</file>